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y="5143500" cx="9144000"/>
  <p:notesSz cx="6858000" cy="9144000"/>
  <p:embeddedFontLst>
    <p:embeddedFont>
      <p:font typeface="Montserrat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  <p:embeddedFont>
      <p:font typeface="Century Gothic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69E0CDB-5184-49F0-8425-E3341AF7F065}">
  <a:tblStyle styleId="{C69E0CDB-5184-49F0-8425-E3341AF7F06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font" Target="fonts/Montserrat-regular.fntdata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Montserrat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4.xml"/><Relationship Id="rId33" Type="http://schemas.openxmlformats.org/officeDocument/2006/relationships/font" Target="fonts/Lato-bold.fntdata"/><Relationship Id="rId10" Type="http://schemas.openxmlformats.org/officeDocument/2006/relationships/slide" Target="slides/slide3.xml"/><Relationship Id="rId32" Type="http://schemas.openxmlformats.org/officeDocument/2006/relationships/font" Target="fonts/Lato-regular.fntdata"/><Relationship Id="rId13" Type="http://schemas.openxmlformats.org/officeDocument/2006/relationships/slide" Target="slides/slide6.xml"/><Relationship Id="rId35" Type="http://schemas.openxmlformats.org/officeDocument/2006/relationships/font" Target="fonts/Lato-boldItalic.fntdata"/><Relationship Id="rId12" Type="http://schemas.openxmlformats.org/officeDocument/2006/relationships/slide" Target="slides/slide5.xml"/><Relationship Id="rId34" Type="http://schemas.openxmlformats.org/officeDocument/2006/relationships/font" Target="fonts/Lato-italic.fntdata"/><Relationship Id="rId15" Type="http://schemas.openxmlformats.org/officeDocument/2006/relationships/slide" Target="slides/slide8.xml"/><Relationship Id="rId37" Type="http://schemas.openxmlformats.org/officeDocument/2006/relationships/font" Target="fonts/CenturyGothic-bold.fntdata"/><Relationship Id="rId14" Type="http://schemas.openxmlformats.org/officeDocument/2006/relationships/slide" Target="slides/slide7.xml"/><Relationship Id="rId36" Type="http://schemas.openxmlformats.org/officeDocument/2006/relationships/font" Target="fonts/CenturyGothic-regular.fntdata"/><Relationship Id="rId17" Type="http://schemas.openxmlformats.org/officeDocument/2006/relationships/slide" Target="slides/slide10.xml"/><Relationship Id="rId39" Type="http://schemas.openxmlformats.org/officeDocument/2006/relationships/font" Target="fonts/CenturyGothic-boldItalic.fntdata"/><Relationship Id="rId16" Type="http://schemas.openxmlformats.org/officeDocument/2006/relationships/slide" Target="slides/slide9.xml"/><Relationship Id="rId38" Type="http://schemas.openxmlformats.org/officeDocument/2006/relationships/font" Target="fonts/CenturyGothic-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1cbd8dbff2_2_1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31cbd8dbff2_2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CA"/>
              <a:t>Hello Everyone.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CA"/>
              <a:t>Whether you're new to Canada or have been living here for a while, one thing is certain: eventually, everyone will need a driver's license and will need to navigate the roads.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CA"/>
              <a:t>Accessing the right information on driving acts can sometimes feel overwhelming.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CA"/>
              <a:t>Ontario has a wonderful website with helpful information. </a:t>
            </a:r>
            <a:r>
              <a:rPr b="1" lang="en-CA"/>
              <a:t>BUT</a:t>
            </a:r>
            <a:r>
              <a:rPr lang="en-CA"/>
              <a:t>, you will find yourself navigating through a series of links and pages that can be frustrating, especially if you're in a hurry. </a:t>
            </a:r>
            <a:br>
              <a:rPr lang="en-CA"/>
            </a:br>
            <a:br>
              <a:rPr lang="en-CA"/>
            </a:b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1cbd8dbff2_2_1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31cbd8dbff2_2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1cbd8dbff2_7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1cbd8dbff2_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1cbd8dbff2_2_1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31cbd8dbff2_2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1cbd8dbff2_2_1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31cbd8dbff2_2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1cbd8dbff2_1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1cbd8dbff2_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1cbd8dbff2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1cbd8dbff2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1cbd8dbff2_7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1cbd8dbff2_7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1cbd8dbff2_5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1cbd8dbff2_5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1cbd8dbff2_2_1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31cbd8dbff2_2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1cbd8dbff2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1cbd8dbff2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1cbd8dbff2_2_1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31cbd8dbff2_2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1cbd8dbff2_2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31cbd8dbff2_2_18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1cbd8dbff2_2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31cbd8dbff2_2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1cbd8dbff2_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31cbd8dbff2_5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1cbd8dbff2_5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31cbd8dbff2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CA"/>
              <a:t>Our project aims to address this issue by creating a model that offers quick and accurate answers to your questions about driving acts in Ontario.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CA"/>
              <a:t>This will make it easier for everyone, to access the information they need efficiently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1cbd8dbff2_2_1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31cbd8dbff2_2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1cbd8dbff2_5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31cbd8dbff2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1cbd8dbf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1cbd8dbf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1cbd8dbff2_7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1cbd8dbff2_7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56" name="Google Shape;56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" name="Google Shape;58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274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" name="Google Shape;65;p16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66" name="Google Shape;66;p16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6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6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6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" name="Google Shape;70;p16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71" name="Google Shape;71;p16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7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75" name="Google Shape;75;p1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7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7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7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7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7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7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7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7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7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7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7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7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" name="Google Shape;93;p1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8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97" name="Google Shape;97;p1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" name="Google Shape;99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19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05" name="Google Shape;105;p1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" name="Google Shape;107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8" name="Google Shape;10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20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11" name="Google Shape;111;p2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" name="Google Shape;113;p2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5" name="Google Shape;11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2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18" name="Google Shape;118;p2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" name="Google Shape;136;p2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7" name="Google Shape;13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22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40" name="Google Shape;140;p2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2" name="Google Shape;142;p2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3" name="Google Shape;143;p2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4" name="Google Shape;144;p2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5" name="Google Shape;14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2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48" name="Google Shape;148;p2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" name="Google Shape;150;p2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51" name="Google Shape;15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2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54" name="Google Shape;154;p2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" name="Google Shape;172;p2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73" name="Google Shape;173;p2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4" name="Google Shape;17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ontario.ca/document/official-mto-drivers-handbook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66000"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/>
          <p:nvPr>
            <p:ph idx="4294967295" type="title"/>
          </p:nvPr>
        </p:nvSpPr>
        <p:spPr>
          <a:xfrm>
            <a:off x="765725" y="2832950"/>
            <a:ext cx="7379400" cy="3474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CA" sz="4000">
                <a:solidFill>
                  <a:schemeClr val="dk1"/>
                </a:solidFill>
              </a:rPr>
              <a:t>Capstone Project </a:t>
            </a:r>
            <a:endParaRPr b="1" sz="4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CA" sz="4000">
                <a:solidFill>
                  <a:schemeClr val="dk1"/>
                </a:solidFill>
              </a:rPr>
              <a:t>RAG Models Development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180" name="Google Shape;180;p25"/>
          <p:cNvSpPr/>
          <p:nvPr/>
        </p:nvSpPr>
        <p:spPr>
          <a:xfrm>
            <a:off x="1614150" y="4299100"/>
            <a:ext cx="5732400" cy="6921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25400">
            <a:solidFill>
              <a:srgbClr val="0032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5"/>
          <p:cNvSpPr txBox="1"/>
          <p:nvPr>
            <p:ph idx="4294967295" type="subTitle"/>
          </p:nvPr>
        </p:nvSpPr>
        <p:spPr>
          <a:xfrm>
            <a:off x="1614150" y="4224200"/>
            <a:ext cx="59157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5"/>
              <a:buFont typeface="Lato"/>
              <a:buNone/>
            </a:pPr>
            <a:r>
              <a:rPr b="0" i="0" lang="en-CA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Enhancing Access to </a:t>
            </a:r>
            <a:r>
              <a:rPr lang="en-CA" sz="1600">
                <a:solidFill>
                  <a:schemeClr val="dk1"/>
                </a:solidFill>
              </a:rPr>
              <a:t>Information on</a:t>
            </a:r>
            <a:r>
              <a:rPr b="0" i="0" lang="en-CA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Driving</a:t>
            </a:r>
            <a:r>
              <a:rPr lang="en-CA" sz="1600">
                <a:solidFill>
                  <a:schemeClr val="dk1"/>
                </a:solidFill>
              </a:rPr>
              <a:t> </a:t>
            </a:r>
            <a:r>
              <a:rPr b="0" i="0" lang="en-CA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-CA" sz="1600">
                <a:solidFill>
                  <a:schemeClr val="dk1"/>
                </a:solidFill>
              </a:rPr>
              <a:t>cts</a:t>
            </a:r>
            <a:r>
              <a:rPr b="0" i="0" lang="en-CA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in Ontario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/>
          <p:nvPr>
            <p:ph type="title"/>
          </p:nvPr>
        </p:nvSpPr>
        <p:spPr>
          <a:xfrm>
            <a:off x="1353200" y="21120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CA"/>
              <a:t> Step 2: Model Development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graphicFrame>
        <p:nvGraphicFramePr>
          <p:cNvPr id="236" name="Google Shape;236;p34"/>
          <p:cNvGraphicFramePr/>
          <p:nvPr/>
        </p:nvGraphicFramePr>
        <p:xfrm>
          <a:off x="223838" y="883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{C69E0CDB-5184-49F0-8425-E3341AF7F065}</a:tableStyleId>
              </a:tblPr>
              <a:tblGrid>
                <a:gridCol w="942975"/>
                <a:gridCol w="904875"/>
                <a:gridCol w="828675"/>
                <a:gridCol w="1181100"/>
                <a:gridCol w="1200150"/>
                <a:gridCol w="1438275"/>
                <a:gridCol w="2200275"/>
              </a:tblGrid>
              <a:tr h="361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 Name</a:t>
                      </a:r>
                      <a:endParaRPr b="1"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52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Architecture</a:t>
                      </a:r>
                      <a:endParaRPr b="1"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52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 Size</a:t>
                      </a:r>
                      <a:endParaRPr b="1"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52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Parameter Count</a:t>
                      </a:r>
                      <a:endParaRPr b="1"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52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Primary Use Case</a:t>
                      </a:r>
                      <a:endParaRPr b="1"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52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Training Dataset</a:t>
                      </a:r>
                      <a:endParaRPr b="1"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52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Key Features</a:t>
                      </a:r>
                      <a:endParaRPr b="1"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52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LLama 3.2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Transformer-based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Large          (2 GB)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 billion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General-purpose language model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Diverse datasets (unspecified)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Efficient, capable of high-quality text generation and understanding.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52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</a:tr>
              <a:tr h="733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Gemma 2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Transformer-based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Medium (1.6 GB)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~2 billion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Conversational AI, Text Summarization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Pretrained on general conversational data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Tailored for conversation and summarization tasks.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733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Mistral-7B-Instruct-v0.1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Transformer-based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7B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 billion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Instruction-following tasks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Instructional data (designed for tasks with clear goals)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Optimized for tasks requiring instruction following and robust reasoning.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</a:tr>
              <a:tr h="55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distilbert-base-uncased-distilled-squad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BERT-based (Distilled)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Medium (66M)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66 million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Question answering, Text classification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SQuAD dataset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Lightweight, optimized for speed with a focus on question answering.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55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Zephyr-7B-Beta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Transformer-based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7B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 billion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Natural language understanding, Text generation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General-purpose training with fine-tuning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Fine-tuned for understanding and generating coherent responses across domains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76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A6A6A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/>
          <p:nvPr>
            <p:ph idx="1" type="body"/>
          </p:nvPr>
        </p:nvSpPr>
        <p:spPr>
          <a:xfrm>
            <a:off x="1266275" y="187950"/>
            <a:ext cx="6847200" cy="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CA" sz="2150">
                <a:latin typeface="Montserrat"/>
                <a:ea typeface="Montserrat"/>
                <a:cs typeface="Montserrat"/>
                <a:sym typeface="Montserrat"/>
              </a:rPr>
              <a:t>Architectural Design</a:t>
            </a:r>
            <a:endParaRPr sz="21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50"/>
          </a:p>
        </p:txBody>
      </p:sp>
      <p:pic>
        <p:nvPicPr>
          <p:cNvPr id="242" name="Google Shape;24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275" y="703850"/>
            <a:ext cx="6601250" cy="428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CA"/>
              <a:t>Step 3: Model Training and Evaluation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48" name="Google Shape;248;p36"/>
          <p:cNvSpPr txBox="1"/>
          <p:nvPr>
            <p:ph idx="1" type="body"/>
          </p:nvPr>
        </p:nvSpPr>
        <p:spPr>
          <a:xfrm>
            <a:off x="1297500" y="1257500"/>
            <a:ext cx="7173000" cy="3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300"/>
              <a:buNone/>
            </a:pPr>
            <a:r>
              <a:rPr b="1" lang="en-CA" sz="1400"/>
              <a:t>Model Training Plan (using NLP RAG):</a:t>
            </a:r>
            <a:endParaRPr b="1"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lang="en-CA" sz="1400"/>
              <a:t>Training Data: Used data from the 3 acts (Highway Traffic Act, Motorized Snow Vehicles Act, Off-Road Vehicles Act) as the training dataset.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lang="en-CA" sz="1400"/>
              <a:t>Evaluation Data: Created an Excel file with 140 questions and correct answers for model evaluation.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lang="en-CA" sz="1400"/>
              <a:t>Model Testing: Included trick questions designed to test and identify model hallucinations.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lang="en-CA" sz="1400"/>
              <a:t>Evaluation Purpose: Ensured that the models provide accurate answers while handling ambiguous or misleading queries.</a:t>
            </a:r>
            <a:endParaRPr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CA"/>
              <a:t>Step 3: Model Training and Evaluation cont’d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54" name="Google Shape;254;p37"/>
          <p:cNvSpPr txBox="1"/>
          <p:nvPr>
            <p:ph idx="1" type="body"/>
          </p:nvPr>
        </p:nvSpPr>
        <p:spPr>
          <a:xfrm>
            <a:off x="1371900" y="1189325"/>
            <a:ext cx="6964500" cy="3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300"/>
              <a:buNone/>
            </a:pPr>
            <a:r>
              <a:rPr b="1" lang="en-CA" sz="1400"/>
              <a:t>Evaluation Plan:</a:t>
            </a:r>
            <a:endParaRPr b="1" sz="1400"/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1" lang="en-CA" sz="1400"/>
              <a:t>Accuracy Testing</a:t>
            </a:r>
            <a:r>
              <a:rPr lang="en-CA" sz="1400"/>
              <a:t>: Evaluate the model’s performance using real user queries, measuring how accurately the generated answers align with the actual data.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1" lang="en-CA" sz="1400"/>
              <a:t>Response Time &amp; Memory</a:t>
            </a:r>
            <a:r>
              <a:rPr lang="en-CA" sz="1400"/>
              <a:t>: Test &amp; compare the speed of each model’s response &amp; memory usage.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1" lang="en-CA" sz="1400"/>
              <a:t>Metrics: </a:t>
            </a:r>
            <a:r>
              <a:rPr lang="en-CA" sz="1400"/>
              <a:t>Evaluate performance using Cosine similarity, </a:t>
            </a:r>
            <a:r>
              <a:rPr lang="en-CA" sz="1400"/>
              <a:t>ROUGE-L </a:t>
            </a:r>
            <a:r>
              <a:rPr lang="en-CA" sz="1400"/>
              <a:t>, and to ensure key content is accurately retrieved and generated. </a:t>
            </a:r>
            <a:endParaRPr sz="1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8"/>
          <p:cNvSpPr txBox="1"/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Metrics</a:t>
            </a:r>
            <a:endParaRPr/>
          </a:p>
        </p:txBody>
      </p:sp>
      <p:sp>
        <p:nvSpPr>
          <p:cNvPr id="260" name="Google Shape;260;p3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950" y="515425"/>
            <a:ext cx="7083526" cy="462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/>
          <p:nvPr>
            <p:ph type="title"/>
          </p:nvPr>
        </p:nvSpPr>
        <p:spPr>
          <a:xfrm>
            <a:off x="129750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Average Metrics</a:t>
            </a:r>
            <a:endParaRPr/>
          </a:p>
        </p:txBody>
      </p:sp>
      <p:sp>
        <p:nvSpPr>
          <p:cNvPr id="267" name="Google Shape;267;p3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025" y="448400"/>
            <a:ext cx="6857326" cy="454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/>
          <p:nvPr>
            <p:ph type="title"/>
          </p:nvPr>
        </p:nvSpPr>
        <p:spPr>
          <a:xfrm>
            <a:off x="1297500" y="393750"/>
            <a:ext cx="70389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150"/>
              <a:t>Challenges and Solutions</a:t>
            </a:r>
            <a:endParaRPr sz="2150"/>
          </a:p>
        </p:txBody>
      </p:sp>
      <p:sp>
        <p:nvSpPr>
          <p:cNvPr id="274" name="Google Shape;274;p40"/>
          <p:cNvSpPr txBox="1"/>
          <p:nvPr>
            <p:ph idx="1" type="body"/>
          </p:nvPr>
        </p:nvSpPr>
        <p:spPr>
          <a:xfrm>
            <a:off x="1216625" y="985050"/>
            <a:ext cx="7782600" cy="39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7975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Lato"/>
              <a:buAutoNum type="arabicPeriod"/>
            </a:pPr>
            <a:r>
              <a:rPr b="1" lang="en-CA" sz="1250"/>
              <a:t>Heavy Model Performance Issues:</a:t>
            </a:r>
            <a:endParaRPr b="1" sz="1250"/>
          </a:p>
          <a:p>
            <a:pPr indent="-307975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Char char="○"/>
            </a:pPr>
            <a:r>
              <a:rPr b="1" lang="en-CA" sz="1250"/>
              <a:t>Challenge:</a:t>
            </a:r>
            <a:r>
              <a:rPr lang="en-CA" sz="1250"/>
              <a:t> Initially used a heavyweight DistillBERT model which ran indefinitely and eventually crashed the system.</a:t>
            </a:r>
            <a:endParaRPr sz="1250"/>
          </a:p>
          <a:p>
            <a:pPr indent="-307975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Char char="○"/>
            </a:pPr>
            <a:r>
              <a:rPr b="1" lang="en-CA" sz="1250"/>
              <a:t>Solution:</a:t>
            </a:r>
            <a:r>
              <a:rPr lang="en-CA" sz="1250"/>
              <a:t> Switched to a lighter version of the model which significantly improved system stability and achieved an accuracy of 70%.</a:t>
            </a:r>
            <a:endParaRPr sz="1250"/>
          </a:p>
          <a:p>
            <a:pPr indent="-30797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Char char="○"/>
            </a:pPr>
            <a:r>
              <a:t/>
            </a:r>
            <a:endParaRPr sz="1250"/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Lato"/>
              <a:buAutoNum type="arabicPeriod"/>
            </a:pPr>
            <a:r>
              <a:rPr b="1" lang="en-CA" sz="1250"/>
              <a:t>Resource Limitations in Google Colab:</a:t>
            </a:r>
            <a:endParaRPr b="1" sz="1250"/>
          </a:p>
          <a:p>
            <a:pPr indent="-307975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Char char="○"/>
            </a:pPr>
            <a:r>
              <a:rPr b="1" lang="en-CA" sz="1250"/>
              <a:t>Challenge:</a:t>
            </a:r>
            <a:r>
              <a:rPr lang="en-CA" sz="1250"/>
              <a:t> Encountered out-of-memory errors in Google Colab when handling multiple models simultaneously.</a:t>
            </a:r>
            <a:endParaRPr sz="1250"/>
          </a:p>
          <a:p>
            <a:pPr indent="-307975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Char char="○"/>
            </a:pPr>
            <a:r>
              <a:rPr b="1" lang="en-CA" sz="1250"/>
              <a:t>Solution:</a:t>
            </a:r>
            <a:r>
              <a:rPr lang="en-CA" sz="1250"/>
              <a:t> Transitioned to using Jupyter locally and implemented distributed processing, with each model running on a different team member’s system, optimizing resource usage.</a:t>
            </a:r>
            <a:endParaRPr sz="1250"/>
          </a:p>
          <a:p>
            <a:pPr indent="-30797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Char char="○"/>
            </a:pPr>
            <a:r>
              <a:t/>
            </a:r>
            <a:endParaRPr sz="1250"/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Lato"/>
              <a:buAutoNum type="arabicPeriod"/>
            </a:pPr>
            <a:r>
              <a:rPr b="1" lang="en-CA" sz="1250"/>
              <a:t>Library Incompatibility in Jupyter Notebook:</a:t>
            </a:r>
            <a:endParaRPr b="1" sz="1250"/>
          </a:p>
          <a:p>
            <a:pPr indent="-307975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Char char="○"/>
            </a:pPr>
            <a:r>
              <a:rPr b="1" lang="en-CA" sz="1250"/>
              <a:t>Challenge:</a:t>
            </a:r>
            <a:r>
              <a:rPr lang="en-CA" sz="1250"/>
              <a:t> Faced library compatibility issues in Jupyter Notebook which hindered model execution.</a:t>
            </a:r>
            <a:endParaRPr sz="1250"/>
          </a:p>
          <a:p>
            <a:pPr indent="-307975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Char char="○"/>
            </a:pPr>
            <a:r>
              <a:rPr b="1" lang="en-CA" sz="1250"/>
              <a:t>Solution:</a:t>
            </a:r>
            <a:r>
              <a:rPr lang="en-CA" sz="1250"/>
              <a:t> Established isolated virtual environments for running each model separately. This approach resolved many compatibility issues, though some models still encountered problems.</a:t>
            </a:r>
            <a:endParaRPr sz="12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5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1"/>
          <p:cNvSpPr txBox="1"/>
          <p:nvPr>
            <p:ph idx="1" type="body"/>
          </p:nvPr>
        </p:nvSpPr>
        <p:spPr>
          <a:xfrm>
            <a:off x="876150" y="1393675"/>
            <a:ext cx="7621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CA" sz="1250"/>
              <a:t>4. </a:t>
            </a:r>
            <a:r>
              <a:rPr b="1" lang="en-CA" sz="1250"/>
              <a:t>Development Environment Optimization:</a:t>
            </a:r>
            <a:endParaRPr b="1" sz="1250"/>
          </a:p>
          <a:p>
            <a:pPr indent="-307975" lvl="1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Char char="○"/>
            </a:pPr>
            <a:r>
              <a:rPr b="1" lang="en-CA" sz="1250"/>
              <a:t>Challenge:</a:t>
            </a:r>
            <a:r>
              <a:rPr lang="en-CA" sz="1250"/>
              <a:t> Continued to experience incompatibility issues even within virtual environments.</a:t>
            </a:r>
            <a:endParaRPr sz="1250"/>
          </a:p>
          <a:p>
            <a:pPr indent="-30797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Char char="○"/>
            </a:pPr>
            <a:r>
              <a:rPr b="1" lang="en-CA" sz="1250"/>
              <a:t>Solution:</a:t>
            </a:r>
            <a:r>
              <a:rPr lang="en-CA" sz="1250"/>
              <a:t> Configured and utilized Visual Studio for virtual environments specifically tailored to the problematic models. This adjustment led to improved model responses with approximately 85% accuracy.</a:t>
            </a:r>
            <a:endParaRPr sz="12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1"/>
          <p:cNvSpPr txBox="1"/>
          <p:nvPr>
            <p:ph type="title"/>
          </p:nvPr>
        </p:nvSpPr>
        <p:spPr>
          <a:xfrm>
            <a:off x="1297500" y="393750"/>
            <a:ext cx="70389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150"/>
              <a:t>Challenges and Solutions</a:t>
            </a:r>
            <a:endParaRPr sz="215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CA"/>
              <a:t>Conclusion</a:t>
            </a:r>
            <a:endParaRPr/>
          </a:p>
        </p:txBody>
      </p:sp>
      <p:sp>
        <p:nvSpPr>
          <p:cNvPr id="286" name="Google Shape;286;p42"/>
          <p:cNvSpPr txBox="1"/>
          <p:nvPr>
            <p:ph idx="1" type="body"/>
          </p:nvPr>
        </p:nvSpPr>
        <p:spPr>
          <a:xfrm>
            <a:off x="1331400" y="1255800"/>
            <a:ext cx="6481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CA" sz="1400"/>
              <a:t>Streamlined Access: Improved access to Ontario's driving Acts by using 5 RAG models, each connected to a different LLM.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sz="1400"/>
              <a:t>Efficient Retrieval: Provided fast, accurate answers for key regulations (e.g., Highway Traffic Act).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sz="1400"/>
              <a:t>Overcoming Challenges: Addressed model performance, resource limitations, and compatibility issues with optimized solutions.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sz="1400"/>
              <a:t>F</a:t>
            </a:r>
            <a:r>
              <a:rPr lang="en-CA" sz="1400"/>
              <a:t>uture Expansion: Potential to improve accuracy, optimize models  and  expand to other languages and driving regulations.</a:t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Future Improvements</a:t>
            </a:r>
            <a:endParaRPr/>
          </a:p>
        </p:txBody>
      </p:sp>
      <p:sp>
        <p:nvSpPr>
          <p:cNvPr id="292" name="Google Shape;292;p43"/>
          <p:cNvSpPr txBox="1"/>
          <p:nvPr>
            <p:ph idx="1" type="body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sz="1400"/>
              <a:t>Disambiguation Models: allows the model to better </a:t>
            </a:r>
            <a:r>
              <a:rPr lang="en-CA" sz="1400"/>
              <a:t>handle</a:t>
            </a:r>
            <a:r>
              <a:rPr lang="en-CA" sz="1400"/>
              <a:t> </a:t>
            </a:r>
            <a:r>
              <a:rPr lang="en-CA" sz="1400"/>
              <a:t>ambiguous</a:t>
            </a:r>
            <a:r>
              <a:rPr lang="en-CA" sz="1400"/>
              <a:t> questions</a:t>
            </a:r>
            <a:endParaRPr sz="14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CA" sz="1200"/>
              <a:t>Ex) if a question has  multiple interpretations, the model could ask clarifying questions to select the correct meaning.</a:t>
            </a:r>
            <a:endParaRPr sz="12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sz="1400"/>
              <a:t>Low GPU: Making the model size smaller to prevent overfitting issues in the GPU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sz="1400"/>
              <a:t>Applying other techniques to streamline data, categorizing them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sz="1400"/>
              <a:t>Trying different methods to split the data in chunks and using semantics to evaluate results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sz="1400"/>
              <a:t>Potential expansion for other languages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CA"/>
              <a:t>Team Members</a:t>
            </a:r>
            <a:endParaRPr/>
          </a:p>
        </p:txBody>
      </p:sp>
      <p:sp>
        <p:nvSpPr>
          <p:cNvPr id="187" name="Google Shape;187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sz="1400"/>
              <a:t>Abinayaa Uthayakumar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sz="1400"/>
              <a:t>Vijaya Shanthi Alaguraj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sz="1400"/>
              <a:t>Joshua Yap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sz="1400"/>
              <a:t>Shabana Sheikh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188" name="Google Shape;18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4975" y="1943750"/>
            <a:ext cx="3261375" cy="302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road with a cross in the middle&#10;&#10;Description automatically generated with medium confidence" id="297" name="Google Shape;297;p44"/>
          <p:cNvPicPr preferRelativeResize="0"/>
          <p:nvPr/>
        </p:nvPicPr>
        <p:blipFill rotWithShape="1">
          <a:blip r:embed="rId3">
            <a:alphaModFix amt="81000"/>
          </a:blip>
          <a:srcRect b="0" l="0" r="0" t="0"/>
          <a:stretch/>
        </p:blipFill>
        <p:spPr>
          <a:xfrm>
            <a:off x="0" y="-283210"/>
            <a:ext cx="9144000" cy="570992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4"/>
          <p:cNvSpPr txBox="1"/>
          <p:nvPr/>
        </p:nvSpPr>
        <p:spPr>
          <a:xfrm rot="-164809">
            <a:off x="1821388" y="2744588"/>
            <a:ext cx="5950246" cy="16559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75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4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 for Listening!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CA"/>
              <a:t>Workload Distribution</a:t>
            </a:r>
            <a:endParaRPr/>
          </a:p>
        </p:txBody>
      </p:sp>
      <p:sp>
        <p:nvSpPr>
          <p:cNvPr id="194" name="Google Shape;194;p27"/>
          <p:cNvSpPr txBox="1"/>
          <p:nvPr>
            <p:ph idx="1" type="body"/>
          </p:nvPr>
        </p:nvSpPr>
        <p:spPr>
          <a:xfrm>
            <a:off x="1297500" y="1567550"/>
            <a:ext cx="67836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sz="1400"/>
              <a:t>Tasks and responsibilities distributed evenly among the four members of the group.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sz="1400"/>
              <a:t>Collaborative execution of all steps in developing the RAG NLP model.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sz="1400"/>
              <a:t>Ensures comprehensive understanding of each phase for all members.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sz="1400"/>
              <a:t>Promotes shared contribution to the project's overall success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CA"/>
              <a:t>Agenda</a:t>
            </a:r>
            <a:endParaRPr/>
          </a:p>
        </p:txBody>
      </p:sp>
      <p:sp>
        <p:nvSpPr>
          <p:cNvPr id="200" name="Google Shape;200;p28"/>
          <p:cNvSpPr txBox="1"/>
          <p:nvPr>
            <p:ph idx="1" type="body"/>
          </p:nvPr>
        </p:nvSpPr>
        <p:spPr>
          <a:xfrm>
            <a:off x="1297500" y="1147575"/>
            <a:ext cx="7038900" cy="3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88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CA" sz="1800"/>
              <a:t>Objective </a:t>
            </a:r>
            <a:endParaRPr sz="1800"/>
          </a:p>
          <a:p>
            <a:pPr indent="-374650" lvl="0" marL="488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CA" sz="1800"/>
              <a:t>Data Source &amp; Evaluation Questions </a:t>
            </a:r>
            <a:endParaRPr sz="1800"/>
          </a:p>
          <a:p>
            <a:pPr indent="-374650" lvl="0" marL="488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CA" sz="1800"/>
              <a:t>Step 1 - Data Collection and Preprocessing </a:t>
            </a:r>
            <a:endParaRPr sz="1800"/>
          </a:p>
          <a:p>
            <a:pPr indent="-374650" lvl="0" marL="488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CA" sz="1800"/>
              <a:t>Step 2 Model Development </a:t>
            </a:r>
            <a:endParaRPr sz="1800"/>
          </a:p>
          <a:p>
            <a:pPr indent="-374650" lvl="0" marL="488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CA" sz="1800"/>
              <a:t>Step 3 Model Training and Evaluation </a:t>
            </a:r>
            <a:endParaRPr sz="1800"/>
          </a:p>
          <a:p>
            <a:pPr indent="-374650" lvl="0" marL="488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CA" sz="1800"/>
              <a:t>Developed  Models </a:t>
            </a:r>
            <a:endParaRPr sz="1900"/>
          </a:p>
          <a:p>
            <a:pPr indent="-374650" lvl="0" marL="488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CA" sz="1800"/>
              <a:t>Metrics Comparison</a:t>
            </a:r>
            <a:endParaRPr sz="1800"/>
          </a:p>
          <a:p>
            <a:pPr indent="-374650" lvl="0" marL="488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CA" sz="1800"/>
              <a:t>Challenges </a:t>
            </a:r>
            <a:endParaRPr sz="1800"/>
          </a:p>
          <a:p>
            <a:pPr indent="-374650" lvl="0" marL="488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CA" sz="1800"/>
              <a:t>Future Improvements </a:t>
            </a:r>
            <a:endParaRPr sz="1800"/>
          </a:p>
          <a:p>
            <a:pPr indent="-374650" lvl="0" marL="488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CA" sz="1800"/>
              <a:t>Conclusion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CA"/>
              <a:t>Introduction</a:t>
            </a:r>
            <a:endParaRPr/>
          </a:p>
        </p:txBody>
      </p:sp>
      <p:sp>
        <p:nvSpPr>
          <p:cNvPr id="206" name="Google Shape;206;p29"/>
          <p:cNvSpPr txBox="1"/>
          <p:nvPr>
            <p:ph idx="1" type="body"/>
          </p:nvPr>
        </p:nvSpPr>
        <p:spPr>
          <a:xfrm>
            <a:off x="935450" y="1021400"/>
            <a:ext cx="7851900" cy="3947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CA"/>
              <a:t>Streamline Access to Driving-Related Information: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/>
              <a:t>Enable users to quickly find key information about Ontario’s driving laws and regulations without navigating through multiple web pages.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CA"/>
              <a:t>Accelerate Information Retrieval: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/>
              <a:t>Provide fast, easy-to-use  and accurate responses to user queries, ensuring timely access to essential details.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CA"/>
              <a:t>Enhance User Engagement and Experience: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/>
              <a:t>Deliver a user-friendly interface with quick and reliable answers, improving overall satisfaction.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CA"/>
              <a:t>Focus on Key Topics: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/>
              <a:t>Prioritize accessibility to crucial topics such as driving rules, licensing requirements, off-road vehicle laws, and road safety guidelines.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/>
              <a:t>Overall Goal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CA"/>
              <a:t>Develop an AI-driven system that utilizes Retrieval-Augmented Generation (RAG) models to provide precise, timely answers about Ontario's driving Acts, enhancing the user experience by eliminating delays caused by complicated website navigation or dense documents..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>
            <p:ph type="title"/>
          </p:nvPr>
        </p:nvSpPr>
        <p:spPr>
          <a:xfrm>
            <a:off x="1297500" y="393750"/>
            <a:ext cx="70389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CA"/>
              <a:t>Step 1: Data Collection and Preprocessing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12" name="Google Shape;212;p30"/>
          <p:cNvSpPr txBox="1"/>
          <p:nvPr>
            <p:ph idx="1" type="body"/>
          </p:nvPr>
        </p:nvSpPr>
        <p:spPr>
          <a:xfrm>
            <a:off x="1209150" y="1191750"/>
            <a:ext cx="6725700" cy="3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470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14"/>
              <a:buChar char="●"/>
            </a:pPr>
            <a:r>
              <a:rPr lang="en-CA" sz="1400"/>
              <a:t>Data Extraction: </a:t>
            </a:r>
            <a:endParaRPr sz="1400"/>
          </a:p>
          <a:p>
            <a:pPr indent="-32470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14"/>
              <a:buChar char="○"/>
            </a:pPr>
            <a:r>
              <a:rPr lang="en-CA" sz="1400"/>
              <a:t>Collect and organize the necessary data from the Ontario government website: </a:t>
            </a:r>
            <a:r>
              <a:rPr lang="en-CA" sz="14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https://www.ontario.ca/document/official-mto-drivers-handbook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 sz="1400"/>
              <a:t>Highway Traffic Act,  Motorized snow Vehicles Act</a:t>
            </a:r>
            <a:r>
              <a:rPr lang="en-CA" sz="1400"/>
              <a:t> &amp; </a:t>
            </a:r>
            <a:r>
              <a:rPr lang="en-CA" sz="1400"/>
              <a:t> Off Road Vehicles Act</a:t>
            </a:r>
            <a:endParaRPr sz="1400"/>
          </a:p>
          <a:p>
            <a:pPr indent="-32470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14"/>
              <a:buChar char="●"/>
            </a:pPr>
            <a:r>
              <a:rPr lang="en-CA" sz="1400"/>
              <a:t>Data Cleaning: </a:t>
            </a:r>
            <a:endParaRPr sz="1400"/>
          </a:p>
          <a:p>
            <a:pPr indent="-32470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14"/>
              <a:buChar char="○"/>
            </a:pPr>
            <a:r>
              <a:rPr lang="en-CA" sz="1400"/>
              <a:t>Address missing values, remove duplicates, </a:t>
            </a:r>
            <a:r>
              <a:rPr lang="en-CA" sz="1400"/>
              <a:t>removed French text, </a:t>
            </a:r>
            <a:r>
              <a:rPr lang="en-CA" sz="1400"/>
              <a:t>and correct any inconsistencies in the data. </a:t>
            </a:r>
            <a:r>
              <a:rPr i="1" lang="en-CA" sz="1400"/>
              <a:t>[remove unnecessary links]</a:t>
            </a:r>
            <a:endParaRPr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/>
          <p:nvPr>
            <p:ph type="title"/>
          </p:nvPr>
        </p:nvSpPr>
        <p:spPr>
          <a:xfrm>
            <a:off x="1353200" y="403025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CA"/>
              <a:t> Step 2: Model Development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218" name="Google Shape;218;p31"/>
          <p:cNvSpPr txBox="1"/>
          <p:nvPr>
            <p:ph idx="1" type="body"/>
          </p:nvPr>
        </p:nvSpPr>
        <p:spPr>
          <a:xfrm>
            <a:off x="1076975" y="1374075"/>
            <a:ext cx="7315200" cy="31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CA" sz="1250"/>
              <a:t>Utilized  five distinct models: Zephyer, Llama 3.2, Gemma2, Mistral, and DistillBERT, each contributing uniquely to the overall functionality of retrieving the data from document.</a:t>
            </a:r>
            <a:endParaRPr b="1" sz="12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CA" sz="1250"/>
              <a:t>1. Zephyer</a:t>
            </a:r>
            <a:endParaRPr b="1" sz="1250"/>
          </a:p>
          <a:p>
            <a:pPr indent="-307975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Char char="●"/>
            </a:pPr>
            <a:r>
              <a:rPr b="1" lang="en-CA" sz="1250"/>
              <a:t>Overview:</a:t>
            </a:r>
            <a:r>
              <a:rPr lang="en-CA" sz="1250"/>
              <a:t> Zephyer is engineered for speed and efficiency, specifically designed to handle high-throughput, low-latency tasks.</a:t>
            </a:r>
            <a:endParaRPr sz="1250"/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Char char="●"/>
            </a:pPr>
            <a:r>
              <a:rPr b="1" lang="en-CA" sz="1250"/>
              <a:t>Model Weight:</a:t>
            </a:r>
            <a:r>
              <a:rPr lang="en-CA" sz="1250"/>
              <a:t> Lightweight – Its architecture is optimized for minimal computational load, making it ideal for deployment on edge devices.</a:t>
            </a:r>
            <a:endParaRPr sz="1250"/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Char char="●"/>
            </a:pPr>
            <a:r>
              <a:rPr b="1" lang="en-CA" sz="1250"/>
              <a:t>Advancements:</a:t>
            </a:r>
            <a:r>
              <a:rPr lang="en-CA" sz="1250"/>
              <a:t> Incorporates cutting-edge techniques in model compression and optimization to ensure performance without heavy resource consumption.</a:t>
            </a:r>
            <a:endParaRPr sz="125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5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/>
          <p:nvPr>
            <p:ph idx="1" type="body"/>
          </p:nvPr>
        </p:nvSpPr>
        <p:spPr>
          <a:xfrm>
            <a:off x="1104425" y="1166150"/>
            <a:ext cx="7680300" cy="42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CA" sz="1250"/>
              <a:t>2. Llama 3.2</a:t>
            </a:r>
            <a:endParaRPr b="1" sz="1250"/>
          </a:p>
          <a:p>
            <a:pPr indent="-307975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Char char="●"/>
            </a:pPr>
            <a:r>
              <a:rPr b="1" lang="en-CA" sz="1250"/>
              <a:t>Overview:</a:t>
            </a:r>
            <a:r>
              <a:rPr lang="en-CA" sz="1250"/>
              <a:t> An advanced natural language processing model that builds on its predecessors by incorporating deeper contextual understanding and broader linguistic knowledge.</a:t>
            </a:r>
            <a:endParaRPr sz="1250"/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Char char="●"/>
            </a:pPr>
            <a:r>
              <a:rPr b="1" lang="en-CA" sz="1250"/>
              <a:t>Model Weight:</a:t>
            </a:r>
            <a:r>
              <a:rPr lang="en-CA" sz="1250"/>
              <a:t> Heavyweight – Features a complex and deep network structure that requires substantial computational resources to achieve high accuracy.</a:t>
            </a:r>
            <a:endParaRPr sz="1250"/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Char char="●"/>
            </a:pPr>
            <a:r>
              <a:rPr b="1" lang="en-CA" sz="1250"/>
              <a:t>Advancements:</a:t>
            </a:r>
            <a:r>
              <a:rPr lang="en-CA" sz="1250"/>
              <a:t> Improved algorithms for context retention and adaptive learning, enhancing its applicability in diverse linguistic environments.</a:t>
            </a:r>
            <a:endParaRPr b="1" sz="12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CA" sz="1250"/>
              <a:t>3. Gemma2</a:t>
            </a:r>
            <a:endParaRPr b="1" sz="1250"/>
          </a:p>
          <a:p>
            <a:pPr indent="-307975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Char char="●"/>
            </a:pPr>
            <a:r>
              <a:rPr b="1" lang="en-CA" sz="1250"/>
              <a:t>Overview:</a:t>
            </a:r>
            <a:r>
              <a:rPr lang="en-CA" sz="1250"/>
              <a:t> Designed for robust data handling, Gemma2 excels in managing and analyzing large datasets with enhanced precision and speed.</a:t>
            </a:r>
            <a:endParaRPr sz="1250"/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Char char="●"/>
            </a:pPr>
            <a:r>
              <a:rPr b="1" lang="en-CA" sz="1250"/>
              <a:t>Model Weight:</a:t>
            </a:r>
            <a:r>
              <a:rPr lang="en-CA" sz="1250"/>
              <a:t> Moderate – Balances between performance and resource usage, optimized for scalability and efficiency.</a:t>
            </a:r>
            <a:endParaRPr sz="1250"/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Char char="●"/>
            </a:pPr>
            <a:r>
              <a:rPr b="1" lang="en-CA" sz="1250"/>
              <a:t>Advancements:</a:t>
            </a:r>
            <a:r>
              <a:rPr lang="en-CA" sz="1250"/>
              <a:t> New algorithms for faster data retrieval and improved anomaly detection capabilities, particularly useful in large-scale industrial applications.</a:t>
            </a:r>
            <a:endParaRPr sz="1250"/>
          </a:p>
        </p:txBody>
      </p:sp>
      <p:sp>
        <p:nvSpPr>
          <p:cNvPr id="224" name="Google Shape;224;p32"/>
          <p:cNvSpPr txBox="1"/>
          <p:nvPr>
            <p:ph type="title"/>
          </p:nvPr>
        </p:nvSpPr>
        <p:spPr>
          <a:xfrm>
            <a:off x="1353200" y="403025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CA"/>
              <a:t> Step 2: Model Development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 txBox="1"/>
          <p:nvPr>
            <p:ph idx="1" type="body"/>
          </p:nvPr>
        </p:nvSpPr>
        <p:spPr>
          <a:xfrm>
            <a:off x="1054950" y="828500"/>
            <a:ext cx="7680300" cy="42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CA" sz="1250"/>
              <a:t>4. Mistral</a:t>
            </a:r>
            <a:endParaRPr b="1" sz="1250"/>
          </a:p>
          <a:p>
            <a:pPr indent="-307975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Char char="●"/>
            </a:pPr>
            <a:r>
              <a:rPr b="1" lang="en-CA" sz="1250"/>
              <a:t>Overview:</a:t>
            </a:r>
            <a:r>
              <a:rPr lang="en-CA" sz="1250"/>
              <a:t> Focuses on image and video analysis, utilizing deep convolutional neural networks to process and interpret visual data.</a:t>
            </a:r>
            <a:endParaRPr sz="1250"/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Char char="●"/>
            </a:pPr>
            <a:r>
              <a:rPr b="1" lang="en-CA" sz="1250"/>
              <a:t>Model Weight:</a:t>
            </a:r>
            <a:r>
              <a:rPr lang="en-CA" sz="1250"/>
              <a:t> Heavyweight – Due to its extensive use of deep learning layers for detailed image and video processing.</a:t>
            </a:r>
            <a:endParaRPr sz="1250"/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Char char="●"/>
            </a:pPr>
            <a:r>
              <a:rPr b="1" lang="en-CA" sz="1250"/>
              <a:t>Advancements:</a:t>
            </a:r>
            <a:r>
              <a:rPr lang="en-CA" sz="1250"/>
              <a:t> Advanced techniques in image segmentation and real-time video analytics enhance its application in security and multimedia content analysis.</a:t>
            </a:r>
            <a:endParaRPr b="1" sz="12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CA" sz="1250"/>
              <a:t>5. DistillBERT</a:t>
            </a:r>
            <a:endParaRPr b="1" sz="1250"/>
          </a:p>
          <a:p>
            <a:pPr indent="-307975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Char char="●"/>
            </a:pPr>
            <a:r>
              <a:rPr b="1" lang="en-CA" sz="1250"/>
              <a:t>Overview:</a:t>
            </a:r>
            <a:r>
              <a:rPr lang="en-CA" sz="1250"/>
              <a:t> A distilled version of the original BERT model, designed to maintain robust natural language processing capabilities while significantly reducing computational demands.</a:t>
            </a:r>
            <a:endParaRPr sz="1250"/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Char char="●"/>
            </a:pPr>
            <a:r>
              <a:rPr b="1" lang="en-CA" sz="1250"/>
              <a:t>Model Weight:</a:t>
            </a:r>
            <a:r>
              <a:rPr lang="en-CA" sz="1250"/>
              <a:t> Lightweight – Optimized for faster deployment and lower resource consumption compared to its predecessor.</a:t>
            </a:r>
            <a:endParaRPr sz="1250"/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Char char="●"/>
            </a:pPr>
            <a:r>
              <a:rPr b="1" lang="en-CA" sz="1250"/>
              <a:t>Advancements:</a:t>
            </a:r>
            <a:r>
              <a:rPr lang="en-CA" sz="1250"/>
              <a:t> Retains most of the original BERT’s effectiveness in understanding and generating human-like text, while being more efficient in terms of speed and memory usage.</a:t>
            </a:r>
            <a:endParaRPr sz="125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50"/>
          </a:p>
        </p:txBody>
      </p:sp>
      <p:sp>
        <p:nvSpPr>
          <p:cNvPr id="230" name="Google Shape;230;p33"/>
          <p:cNvSpPr txBox="1"/>
          <p:nvPr>
            <p:ph type="title"/>
          </p:nvPr>
        </p:nvSpPr>
        <p:spPr>
          <a:xfrm>
            <a:off x="1353200" y="403025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CA"/>
              <a:t> Step 2: Model Development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